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1LDVEcorrXNuRBmyFCpi7cryV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014DA9-F886-4192-BE2D-8D9C65057073}">
  <a:tblStyle styleId="{4C014DA9-F886-4192-BE2D-8D9C650570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38fe6259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538fe6259d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42cfd0664_1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42cfd0664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38fe6259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538fe6259d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ab08afd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2ab08afdb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ab08afdbe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ab08afdb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38fe6259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538fe6259d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ab08afd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2ab08afdb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42cfd066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542cfd0664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42cfd0664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542cfd0664_1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ab08afdb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2ab08afdbe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42cfd066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542cfd0664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38fe625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538fe6259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ab08afd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2ab08afdb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42cfd066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542cfd0664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38fe625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538fe6259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38fe6259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538fe6259d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38fe6259d_0_19"/>
          <p:cNvSpPr txBox="1"/>
          <p:nvPr/>
        </p:nvSpPr>
        <p:spPr>
          <a:xfrm>
            <a:off x="752650" y="5895725"/>
            <a:ext cx="36162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/>
              <a:t>Figura 3</a:t>
            </a:r>
            <a:endParaRPr b="1" sz="1100"/>
          </a:p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Esquema de solución a los Problemas complejos </a:t>
            </a:r>
            <a:endParaRPr i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538fe6259d_0_19"/>
          <p:cNvSpPr txBox="1"/>
          <p:nvPr/>
        </p:nvSpPr>
        <p:spPr>
          <a:xfrm>
            <a:off x="4026125" y="6194400"/>
            <a:ext cx="7783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100">
                <a:latin typeface="Avenir"/>
                <a:ea typeface="Avenir"/>
                <a:cs typeface="Avenir"/>
                <a:sym typeface="Avenir"/>
              </a:rPr>
              <a:t>Nota</a:t>
            </a:r>
            <a:r>
              <a:rPr lang="es-MX" sz="1100">
                <a:latin typeface="Avenir"/>
                <a:ea typeface="Avenir"/>
                <a:cs typeface="Avenir"/>
                <a:sym typeface="Avenir"/>
              </a:rPr>
              <a:t>. Adaptado de Los </a:t>
            </a:r>
            <a:r>
              <a:rPr i="1" lang="es-MX" sz="1100">
                <a:latin typeface="Avenir"/>
                <a:ea typeface="Avenir"/>
                <a:cs typeface="Avenir"/>
                <a:sym typeface="Avenir"/>
              </a:rPr>
              <a:t>Wicked Problems</a:t>
            </a:r>
            <a:r>
              <a:rPr lang="es-MX" sz="1100">
                <a:latin typeface="Avenir"/>
                <a:ea typeface="Avenir"/>
                <a:cs typeface="Avenir"/>
                <a:sym typeface="Avenir"/>
              </a:rPr>
              <a:t> en el ámbito corporativo, por Rodríguez- Lorbada, 2016.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9" name="Google Shape;149;g2538fe6259d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425" y="442275"/>
            <a:ext cx="9559550" cy="53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538fe6259d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67449" y="2692589"/>
            <a:ext cx="4398648" cy="5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542cfd0664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487" y="77050"/>
            <a:ext cx="7815016" cy="605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542cfd0664_1_26"/>
          <p:cNvSpPr txBox="1"/>
          <p:nvPr/>
        </p:nvSpPr>
        <p:spPr>
          <a:xfrm>
            <a:off x="5440200" y="6209875"/>
            <a:ext cx="675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Nota</a:t>
            </a:r>
            <a:r>
              <a:rPr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Adaptado de “</a:t>
            </a:r>
            <a:r>
              <a:rPr i="1"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emerging transition Design process</a:t>
            </a:r>
            <a:r>
              <a:rPr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” (p. 187), por Irwin, 2018, </a:t>
            </a:r>
            <a:r>
              <a:rPr i="1"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Catalyst</a:t>
            </a:r>
            <a:r>
              <a:rPr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7" name="Google Shape;157;g2542cfd0664_1_26"/>
          <p:cNvSpPr txBox="1"/>
          <p:nvPr/>
        </p:nvSpPr>
        <p:spPr>
          <a:xfrm>
            <a:off x="752650" y="5871175"/>
            <a:ext cx="401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>
                <a:solidFill>
                  <a:schemeClr val="dk1"/>
                </a:solidFill>
              </a:rPr>
              <a:t>Figura 4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Esquema de la metodología del Diseño Transicional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8" name="Google Shape;158;g2542cfd0664_1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67449" y="2692589"/>
            <a:ext cx="4398648" cy="5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38fe6259d_0_50"/>
          <p:cNvSpPr txBox="1"/>
          <p:nvPr>
            <p:ph idx="1" type="body"/>
          </p:nvPr>
        </p:nvSpPr>
        <p:spPr>
          <a:xfrm>
            <a:off x="3554999" y="2125688"/>
            <a:ext cx="7544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s-MX">
                <a:latin typeface="Avenir"/>
                <a:ea typeface="Avenir"/>
                <a:cs typeface="Avenir"/>
                <a:sym typeface="Avenir"/>
              </a:rPr>
              <a:t>Problemas complejos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s-MX">
                <a:latin typeface="Avenir"/>
                <a:ea typeface="Avenir"/>
                <a:cs typeface="Avenir"/>
                <a:sym typeface="Avenir"/>
              </a:rPr>
              <a:t>Agregación y curaduría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s-MX">
                <a:latin typeface="Avenir"/>
                <a:ea typeface="Avenir"/>
                <a:cs typeface="Avenir"/>
                <a:sym typeface="Avenir"/>
              </a:rPr>
              <a:t>Experiencias digitales y físicas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s-MX">
                <a:latin typeface="Avenir"/>
                <a:ea typeface="Avenir"/>
                <a:cs typeface="Avenir"/>
                <a:sym typeface="Avenir"/>
              </a:rPr>
              <a:t>Valores centrales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s-MX">
                <a:latin typeface="Avenir"/>
                <a:ea typeface="Avenir"/>
                <a:cs typeface="Avenir"/>
                <a:sym typeface="Avenir"/>
              </a:rPr>
              <a:t>Organizaciones resilientes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s-MX">
                <a:latin typeface="Avenir"/>
                <a:ea typeface="Avenir"/>
                <a:cs typeface="Avenir"/>
                <a:sym typeface="Avenir"/>
              </a:rPr>
              <a:t>Economía de la información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s-MX">
                <a:latin typeface="Avenir"/>
                <a:ea typeface="Avenir"/>
                <a:cs typeface="Avenir"/>
                <a:sym typeface="Avenir"/>
              </a:rPr>
              <a:t>Anticipación de resultados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4" name="Google Shape;164;g2538fe6259d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950" y="6039049"/>
            <a:ext cx="3984850" cy="5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538fe6259d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25" y="514150"/>
            <a:ext cx="4446520" cy="201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538fe6259d_0_50"/>
          <p:cNvPicPr preferRelativeResize="0"/>
          <p:nvPr/>
        </p:nvPicPr>
        <p:blipFill rotWithShape="1">
          <a:blip r:embed="rId5">
            <a:alphaModFix/>
          </a:blip>
          <a:srcRect b="34398" l="-5934" r="-4367" t="-3416"/>
          <a:stretch/>
        </p:blipFill>
        <p:spPr>
          <a:xfrm>
            <a:off x="3722925" y="2811000"/>
            <a:ext cx="191424" cy="1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538fe6259d_0_50"/>
          <p:cNvPicPr preferRelativeResize="0"/>
          <p:nvPr/>
        </p:nvPicPr>
        <p:blipFill rotWithShape="1">
          <a:blip r:embed="rId5">
            <a:alphaModFix/>
          </a:blip>
          <a:srcRect b="34398" l="-5934" r="-4367" t="-3416"/>
          <a:stretch/>
        </p:blipFill>
        <p:spPr>
          <a:xfrm>
            <a:off x="3722925" y="3204551"/>
            <a:ext cx="191424" cy="1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538fe6259d_0_50"/>
          <p:cNvPicPr preferRelativeResize="0"/>
          <p:nvPr/>
        </p:nvPicPr>
        <p:blipFill rotWithShape="1">
          <a:blip r:embed="rId5">
            <a:alphaModFix/>
          </a:blip>
          <a:srcRect b="34398" l="-5934" r="-4367" t="-3416"/>
          <a:stretch/>
        </p:blipFill>
        <p:spPr>
          <a:xfrm>
            <a:off x="3722925" y="3593388"/>
            <a:ext cx="191424" cy="1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538fe6259d_0_50"/>
          <p:cNvPicPr preferRelativeResize="0"/>
          <p:nvPr/>
        </p:nvPicPr>
        <p:blipFill rotWithShape="1">
          <a:blip r:embed="rId5">
            <a:alphaModFix/>
          </a:blip>
          <a:srcRect b="34398" l="-5934" r="-4367" t="-3416"/>
          <a:stretch/>
        </p:blipFill>
        <p:spPr>
          <a:xfrm>
            <a:off x="3722925" y="3982213"/>
            <a:ext cx="191424" cy="1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538fe6259d_0_50"/>
          <p:cNvPicPr preferRelativeResize="0"/>
          <p:nvPr/>
        </p:nvPicPr>
        <p:blipFill rotWithShape="1">
          <a:blip r:embed="rId5">
            <a:alphaModFix/>
          </a:blip>
          <a:srcRect b="34398" l="-5934" r="-4367" t="-3416"/>
          <a:stretch/>
        </p:blipFill>
        <p:spPr>
          <a:xfrm>
            <a:off x="3722925" y="4366325"/>
            <a:ext cx="191424" cy="1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538fe6259d_0_50"/>
          <p:cNvPicPr preferRelativeResize="0"/>
          <p:nvPr/>
        </p:nvPicPr>
        <p:blipFill rotWithShape="1">
          <a:blip r:embed="rId5">
            <a:alphaModFix/>
          </a:blip>
          <a:srcRect b="34398" l="-5934" r="-4367" t="-3416"/>
          <a:stretch/>
        </p:blipFill>
        <p:spPr>
          <a:xfrm>
            <a:off x="3722925" y="4740988"/>
            <a:ext cx="191424" cy="1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538fe6259d_0_50"/>
          <p:cNvPicPr preferRelativeResize="0"/>
          <p:nvPr/>
        </p:nvPicPr>
        <p:blipFill rotWithShape="1">
          <a:blip r:embed="rId5">
            <a:alphaModFix/>
          </a:blip>
          <a:srcRect b="34398" l="-5934" r="-4367" t="-3416"/>
          <a:stretch/>
        </p:blipFill>
        <p:spPr>
          <a:xfrm>
            <a:off x="3722925" y="5096775"/>
            <a:ext cx="191424" cy="18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g22ab08afdbe_0_10"/>
          <p:cNvGraphicFramePr/>
          <p:nvPr/>
        </p:nvGraphicFramePr>
        <p:xfrm>
          <a:off x="951550" y="1051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{4C014DA9-F886-4192-BE2D-8D9C65057073}</a:tableStyleId>
              </a:tblPr>
              <a:tblGrid>
                <a:gridCol w="2572225"/>
                <a:gridCol w="2572225"/>
                <a:gridCol w="2572225"/>
                <a:gridCol w="2572225"/>
              </a:tblGrid>
              <a:tr h="116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s-MX" sz="22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Profesión</a:t>
                      </a:r>
                      <a:endParaRPr b="1" sz="2200" u="none" cap="none" strike="noStrik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s-MX" sz="2200" u="none" cap="none" strike="noStrike">
                          <a:solidFill>
                            <a:srgbClr val="F3F3F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Sistemas visuales</a:t>
                      </a:r>
                      <a:endParaRPr b="1" sz="2200" u="none" cap="none" strike="noStrike">
                        <a:solidFill>
                          <a:srgbClr val="F3F3F3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s-MX" sz="22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Gestión y dirección creativa</a:t>
                      </a:r>
                      <a:endParaRPr b="1" sz="2200" u="none" cap="none" strike="noStrik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s-MX" sz="22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Experiencias digitales y comunicación</a:t>
                      </a:r>
                      <a:endParaRPr b="1" sz="2200" u="none" cap="none" strike="noStrik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402035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Herramientas digitales para el diseño</a:t>
                      </a:r>
                      <a:r>
                        <a:rPr lang="es-MX" sz="1200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. </a:t>
                      </a:r>
                      <a:endParaRPr sz="1200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Síntesis visual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Composición tipográfica    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            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Historia de la cultura visual    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           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Dibujo de figura humana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Estudio del color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Procesos creativos del diseño gráfico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Historia del diseño   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          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Fotografía y estudio digital</a:t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Ilustración digital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Diseño tipográfico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Identidad corporativa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Diseño editorial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Sistemas de producción y sustentabilidad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i="1"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Packaging</a:t>
                      </a: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de producto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Diseño de materiales colaterales                       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Imagen 3</a:t>
                      </a:r>
                      <a:r>
                        <a:rPr lang="es-MX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D</a:t>
                      </a: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                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Dirección creativa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i="1"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Branding</a:t>
                      </a: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sensorial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Emprendimiento creativo y sustentabilidad                       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i="1"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Branding</a:t>
                      </a: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personal y portafolio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LAB </a:t>
                      </a:r>
                      <a:r>
                        <a:rPr i="1"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Neuromarketing</a:t>
                      </a:r>
                      <a:endParaRPr i="1"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Innovación en experiencias de usuario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                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Comunicación transmediática en redes sociales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Estrategias de comercio electrónico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Diseño en movimiento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Estudio de nuevas tendencias                       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Char char="●"/>
                      </a:pPr>
                      <a:r>
                        <a:rPr lang="es-MX" sz="12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LAB Campañas persuasivas                        </a:t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178" name="Google Shape;178;g22ab08afdbe_0_10"/>
          <p:cNvPicPr preferRelativeResize="0"/>
          <p:nvPr/>
        </p:nvPicPr>
        <p:blipFill rotWithShape="1">
          <a:blip r:embed="rId3">
            <a:alphaModFix/>
          </a:blip>
          <a:srcRect b="88620" l="0" r="0" t="0"/>
          <a:stretch/>
        </p:blipFill>
        <p:spPr>
          <a:xfrm>
            <a:off x="792211" y="420625"/>
            <a:ext cx="10607575" cy="3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2ab08afdbe_0_10"/>
          <p:cNvSpPr txBox="1"/>
          <p:nvPr/>
        </p:nvSpPr>
        <p:spPr>
          <a:xfrm>
            <a:off x="875350" y="63991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>
                <a:solidFill>
                  <a:schemeClr val="dk1"/>
                </a:solidFill>
                <a:highlight>
                  <a:schemeClr val="lt1"/>
                </a:highlight>
              </a:rPr>
              <a:t>Tabla 1</a:t>
            </a:r>
            <a:r>
              <a:rPr b="1" lang="es-MX" sz="11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i="1" lang="es-MX" sz="1200">
                <a:latin typeface="Avenir"/>
                <a:ea typeface="Avenir"/>
                <a:cs typeface="Avenir"/>
                <a:sym typeface="Avenir"/>
              </a:rPr>
              <a:t>Academia de LDG </a:t>
            </a:r>
            <a:endParaRPr b="1" i="1" sz="1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ab08afdbe_0_53"/>
          <p:cNvSpPr/>
          <p:nvPr/>
        </p:nvSpPr>
        <p:spPr>
          <a:xfrm>
            <a:off x="962150" y="1130950"/>
            <a:ext cx="1354800" cy="1319400"/>
          </a:xfrm>
          <a:prstGeom prst="ellipse">
            <a:avLst/>
          </a:prstGeom>
          <a:solidFill>
            <a:srgbClr val="DC3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2ab08afdbe_0_53"/>
          <p:cNvSpPr txBox="1"/>
          <p:nvPr/>
        </p:nvSpPr>
        <p:spPr>
          <a:xfrm>
            <a:off x="619843" y="1590540"/>
            <a:ext cx="203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Profesión</a:t>
            </a:r>
            <a:endParaRPr b="1" i="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g22ab08afdbe_0_53"/>
          <p:cNvSpPr txBox="1"/>
          <p:nvPr/>
        </p:nvSpPr>
        <p:spPr>
          <a:xfrm>
            <a:off x="6375681" y="1330075"/>
            <a:ext cx="258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22ab08afdbe_0_53"/>
          <p:cNvPicPr preferRelativeResize="0"/>
          <p:nvPr/>
        </p:nvPicPr>
        <p:blipFill rotWithShape="1">
          <a:blip r:embed="rId3">
            <a:alphaModFix/>
          </a:blip>
          <a:srcRect b="85463" l="0" r="0" t="0"/>
          <a:stretch/>
        </p:blipFill>
        <p:spPr>
          <a:xfrm>
            <a:off x="1128050" y="326250"/>
            <a:ext cx="9935877" cy="54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2ab08afdbe_0_53"/>
          <p:cNvSpPr/>
          <p:nvPr/>
        </p:nvSpPr>
        <p:spPr>
          <a:xfrm>
            <a:off x="356425" y="3604025"/>
            <a:ext cx="2589000" cy="2491500"/>
          </a:xfrm>
          <a:prstGeom prst="ellipse">
            <a:avLst/>
          </a:prstGeom>
          <a:solidFill>
            <a:srgbClr val="3267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2ab08afdbe_0_53"/>
          <p:cNvSpPr txBox="1"/>
          <p:nvPr/>
        </p:nvSpPr>
        <p:spPr>
          <a:xfrm>
            <a:off x="419443" y="3689214"/>
            <a:ext cx="2440200" cy="21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PLO</a:t>
            </a:r>
            <a:r>
              <a:rPr b="1" i="0" lang="es-MX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b="1"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b="1" i="0" lang="es-MX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s-MX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Revisa las herramientas y </a:t>
            </a:r>
            <a:r>
              <a:rPr b="1" i="0" lang="es-MX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procesos de diseño </a:t>
            </a:r>
            <a:r>
              <a:rPr i="0" lang="es-MX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para la aplicación en proyectos que resuelvan de manera creativa, ética, persuasiva y funcional problemas de comunicación visual.</a:t>
            </a:r>
            <a:endParaRPr i="0" sz="1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0" name="Google Shape;190;g22ab08afdbe_0_53"/>
          <p:cNvPicPr preferRelativeResize="0"/>
          <p:nvPr/>
        </p:nvPicPr>
        <p:blipFill rotWithShape="1">
          <a:blip r:embed="rId4">
            <a:alphaModFix/>
          </a:blip>
          <a:srcRect b="31483" l="-9146" r="0" t="0"/>
          <a:stretch/>
        </p:blipFill>
        <p:spPr>
          <a:xfrm>
            <a:off x="1338025" y="2671100"/>
            <a:ext cx="603075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2ab08afdbe_0_53"/>
          <p:cNvSpPr/>
          <p:nvPr/>
        </p:nvSpPr>
        <p:spPr>
          <a:xfrm>
            <a:off x="3371738" y="3563725"/>
            <a:ext cx="2589000" cy="2491500"/>
          </a:xfrm>
          <a:prstGeom prst="ellipse">
            <a:avLst/>
          </a:prstGeom>
          <a:solidFill>
            <a:srgbClr val="3267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2ab08afdbe_0_53"/>
          <p:cNvSpPr txBox="1"/>
          <p:nvPr/>
        </p:nvSpPr>
        <p:spPr>
          <a:xfrm>
            <a:off x="3434756" y="3648914"/>
            <a:ext cx="24402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s-MX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PLO3.</a:t>
            </a:r>
            <a:r>
              <a:rPr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Diseña productos y aplicaciones que responden a necesidades de comunicación gráfica determinadas en un brief creativo abordado a través de </a:t>
            </a:r>
            <a:r>
              <a:rPr b="1"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soluciones estratégicas e innovadoras</a:t>
            </a:r>
            <a:r>
              <a:rPr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3" name="Google Shape;193;g22ab08afdbe_0_53"/>
          <p:cNvPicPr preferRelativeResize="0"/>
          <p:nvPr/>
        </p:nvPicPr>
        <p:blipFill rotWithShape="1">
          <a:blip r:embed="rId4">
            <a:alphaModFix/>
          </a:blip>
          <a:srcRect b="31483" l="-9146" r="0" t="0"/>
          <a:stretch/>
        </p:blipFill>
        <p:spPr>
          <a:xfrm>
            <a:off x="4353325" y="2647900"/>
            <a:ext cx="603075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2ab08afdbe_0_53"/>
          <p:cNvSpPr/>
          <p:nvPr/>
        </p:nvSpPr>
        <p:spPr>
          <a:xfrm>
            <a:off x="6387063" y="3507325"/>
            <a:ext cx="2589000" cy="2491500"/>
          </a:xfrm>
          <a:prstGeom prst="ellipse">
            <a:avLst/>
          </a:prstGeom>
          <a:solidFill>
            <a:srgbClr val="3267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2ab08afdbe_0_53"/>
          <p:cNvSpPr txBox="1"/>
          <p:nvPr/>
        </p:nvSpPr>
        <p:spPr>
          <a:xfrm>
            <a:off x="6450081" y="3592514"/>
            <a:ext cx="24402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s-MX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PLO4.</a:t>
            </a:r>
            <a:r>
              <a:rPr lang="es-MX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Contrasta conceptos, posturas y metodologías para </a:t>
            </a:r>
            <a:r>
              <a:rPr b="1"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gestionar y dirigir proyectos visuales </a:t>
            </a:r>
            <a:r>
              <a:rPr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que impactan positivamente en el desarrollo de la sociedad en que se implementan.</a:t>
            </a:r>
            <a:endParaRPr b="1"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6" name="Google Shape;196;g22ab08afdbe_0_53"/>
          <p:cNvPicPr preferRelativeResize="0"/>
          <p:nvPr/>
        </p:nvPicPr>
        <p:blipFill rotWithShape="1">
          <a:blip r:embed="rId4">
            <a:alphaModFix/>
          </a:blip>
          <a:srcRect b="31483" l="-9146" r="0" t="0"/>
          <a:stretch/>
        </p:blipFill>
        <p:spPr>
          <a:xfrm>
            <a:off x="7368650" y="2591500"/>
            <a:ext cx="603075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2ab08afdbe_0_53"/>
          <p:cNvSpPr/>
          <p:nvPr/>
        </p:nvSpPr>
        <p:spPr>
          <a:xfrm>
            <a:off x="9402388" y="3563725"/>
            <a:ext cx="2589000" cy="2491500"/>
          </a:xfrm>
          <a:prstGeom prst="ellipse">
            <a:avLst/>
          </a:prstGeom>
          <a:solidFill>
            <a:srgbClr val="3267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2ab08afdbe_0_53"/>
          <p:cNvSpPr txBox="1"/>
          <p:nvPr/>
        </p:nvSpPr>
        <p:spPr>
          <a:xfrm>
            <a:off x="9465406" y="3648914"/>
            <a:ext cx="24402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s-MX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PLO5.</a:t>
            </a:r>
            <a:r>
              <a:rPr lang="es-MX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Modifica percepciones de usuario, a través de la generación de </a:t>
            </a:r>
            <a:r>
              <a:rPr b="1"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experiencias sensitivas y emocionales </a:t>
            </a:r>
            <a:r>
              <a:rPr lang="es-MX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enfocadas en la innovación y el uso de la tecnología.</a:t>
            </a:r>
            <a:endParaRPr b="1"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9" name="Google Shape;199;g22ab08afdbe_0_53"/>
          <p:cNvPicPr preferRelativeResize="0"/>
          <p:nvPr/>
        </p:nvPicPr>
        <p:blipFill rotWithShape="1">
          <a:blip r:embed="rId4">
            <a:alphaModFix/>
          </a:blip>
          <a:srcRect b="31483" l="-9146" r="0" t="0"/>
          <a:stretch/>
        </p:blipFill>
        <p:spPr>
          <a:xfrm>
            <a:off x="10383975" y="2591500"/>
            <a:ext cx="603075" cy="8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2ab08afdbe_0_53"/>
          <p:cNvSpPr/>
          <p:nvPr/>
        </p:nvSpPr>
        <p:spPr>
          <a:xfrm>
            <a:off x="3977463" y="1130950"/>
            <a:ext cx="1354800" cy="1319400"/>
          </a:xfrm>
          <a:prstGeom prst="ellipse">
            <a:avLst/>
          </a:prstGeom>
          <a:solidFill>
            <a:srgbClr val="DC3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2ab08afdbe_0_53"/>
          <p:cNvSpPr txBox="1"/>
          <p:nvPr/>
        </p:nvSpPr>
        <p:spPr>
          <a:xfrm>
            <a:off x="3635156" y="1482840"/>
            <a:ext cx="203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Sistemas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visuales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g22ab08afdbe_0_53"/>
          <p:cNvSpPr/>
          <p:nvPr/>
        </p:nvSpPr>
        <p:spPr>
          <a:xfrm>
            <a:off x="6992788" y="1102375"/>
            <a:ext cx="1354800" cy="1319400"/>
          </a:xfrm>
          <a:prstGeom prst="ellipse">
            <a:avLst/>
          </a:prstGeom>
          <a:solidFill>
            <a:srgbClr val="DC3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2ab08afdbe_0_53"/>
          <p:cNvSpPr txBox="1"/>
          <p:nvPr/>
        </p:nvSpPr>
        <p:spPr>
          <a:xfrm>
            <a:off x="6650481" y="1346415"/>
            <a:ext cx="203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Gestión y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dirección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creativa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g22ab08afdbe_0_53"/>
          <p:cNvSpPr txBox="1"/>
          <p:nvPr/>
        </p:nvSpPr>
        <p:spPr>
          <a:xfrm>
            <a:off x="9391006" y="1358650"/>
            <a:ext cx="258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2ab08afdbe_0_53"/>
          <p:cNvSpPr/>
          <p:nvPr/>
        </p:nvSpPr>
        <p:spPr>
          <a:xfrm>
            <a:off x="10008126" y="1130950"/>
            <a:ext cx="1354800" cy="1319400"/>
          </a:xfrm>
          <a:prstGeom prst="ellipse">
            <a:avLst/>
          </a:prstGeom>
          <a:solidFill>
            <a:srgbClr val="DC3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2ab08afdbe_0_53"/>
          <p:cNvSpPr txBox="1"/>
          <p:nvPr/>
        </p:nvSpPr>
        <p:spPr>
          <a:xfrm>
            <a:off x="9665806" y="1374990"/>
            <a:ext cx="203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Experiencias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digitales y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comunicación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7" name="Google Shape;207;g22ab08afdbe_0_53"/>
          <p:cNvSpPr txBox="1"/>
          <p:nvPr/>
        </p:nvSpPr>
        <p:spPr>
          <a:xfrm>
            <a:off x="141825" y="604475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>
                <a:solidFill>
                  <a:schemeClr val="dk1"/>
                </a:solidFill>
                <a:highlight>
                  <a:schemeClr val="lt1"/>
                </a:highlight>
              </a:rPr>
              <a:t>Figura 5 </a:t>
            </a:r>
            <a:endParaRPr b="1"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200">
                <a:latin typeface="Avenir"/>
                <a:ea typeface="Avenir"/>
                <a:cs typeface="Avenir"/>
                <a:sym typeface="Avenir"/>
              </a:rPr>
              <a:t>Academia de LDG</a:t>
            </a:r>
            <a:endParaRPr b="1" i="1" sz="1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538fe6259d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ab08afdbe_0_5"/>
          <p:cNvSpPr/>
          <p:nvPr/>
        </p:nvSpPr>
        <p:spPr>
          <a:xfrm rot="5400000">
            <a:off x="-2355900" y="2355900"/>
            <a:ext cx="6873600" cy="2161800"/>
          </a:xfrm>
          <a:prstGeom prst="rect">
            <a:avLst/>
          </a:prstGeom>
          <a:solidFill>
            <a:srgbClr val="3267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g22ab08afdbe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000" y="3938725"/>
            <a:ext cx="7112223" cy="284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2ab08afdbe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25" y="-7800"/>
            <a:ext cx="3866400" cy="68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42cfd0664_1_21"/>
          <p:cNvSpPr/>
          <p:nvPr/>
        </p:nvSpPr>
        <p:spPr>
          <a:xfrm rot="5400000">
            <a:off x="-2355900" y="2355900"/>
            <a:ext cx="6873600" cy="2161800"/>
          </a:xfrm>
          <a:prstGeom prst="rect">
            <a:avLst/>
          </a:prstGeom>
          <a:solidFill>
            <a:srgbClr val="3267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g2542cfd0664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725" y="813200"/>
            <a:ext cx="5662225" cy="463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542cfd0664_1_21"/>
          <p:cNvSpPr txBox="1"/>
          <p:nvPr/>
        </p:nvSpPr>
        <p:spPr>
          <a:xfrm>
            <a:off x="2274400" y="5854475"/>
            <a:ext cx="4995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>
                <a:solidFill>
                  <a:schemeClr val="dk1"/>
                </a:solidFill>
                <a:highlight>
                  <a:srgbClr val="FFFFFF"/>
                </a:highlight>
              </a:rPr>
              <a:t>Figura 7</a:t>
            </a:r>
            <a:endParaRPr b="1"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2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Atributos de los proyectos observándose la pertinencia de considerar los aspectos de deseabilidad, factibilidad y viabilidad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7" name="Google Shape;227;g2542cfd0664_1_21"/>
          <p:cNvSpPr txBox="1"/>
          <p:nvPr/>
        </p:nvSpPr>
        <p:spPr>
          <a:xfrm>
            <a:off x="7382000" y="6224075"/>
            <a:ext cx="467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i="1" lang="es-MX" sz="1100">
                <a:solidFill>
                  <a:srgbClr val="212121"/>
                </a:solidFill>
              </a:rPr>
              <a:t>Nota. Adapda de “</a:t>
            </a:r>
            <a:r>
              <a:rPr i="1" lang="es-MX" sz="1100">
                <a:solidFill>
                  <a:srgbClr val="212121"/>
                </a:solidFill>
                <a:highlight>
                  <a:srgbClr val="FFFFFF"/>
                </a:highlight>
              </a:rPr>
              <a:t>Los tres atributos clave de una solución por Design Thinking y cómo lograrlos” por Vargas, 2018, Think on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42cfd0664_1_52"/>
          <p:cNvSpPr/>
          <p:nvPr/>
        </p:nvSpPr>
        <p:spPr>
          <a:xfrm rot="5400000">
            <a:off x="-2355900" y="2355900"/>
            <a:ext cx="6873600" cy="2161800"/>
          </a:xfrm>
          <a:prstGeom prst="rect">
            <a:avLst/>
          </a:prstGeom>
          <a:solidFill>
            <a:srgbClr val="3267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g2542cfd0664_1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925" y="0"/>
            <a:ext cx="3686173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542cfd0664_1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1724" y="0"/>
            <a:ext cx="4914900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ab08afdbe_0_71"/>
          <p:cNvSpPr/>
          <p:nvPr/>
        </p:nvSpPr>
        <p:spPr>
          <a:xfrm>
            <a:off x="641100" y="4696200"/>
            <a:ext cx="7305300" cy="2161800"/>
          </a:xfrm>
          <a:prstGeom prst="rect">
            <a:avLst/>
          </a:prstGeom>
          <a:solidFill>
            <a:srgbClr val="DC3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2ab08afdbe_0_71"/>
          <p:cNvSpPr txBox="1"/>
          <p:nvPr>
            <p:ph idx="1" type="body"/>
          </p:nvPr>
        </p:nvSpPr>
        <p:spPr>
          <a:xfrm>
            <a:off x="693300" y="4798200"/>
            <a:ext cx="7200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s-MX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¡C</a:t>
            </a:r>
            <a:r>
              <a:rPr lang="es-MX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olaboremos, muchas gracias!</a:t>
            </a:r>
            <a:endParaRPr sz="2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1" name="Google Shape;241;g22ab08afdbe_0_71"/>
          <p:cNvPicPr preferRelativeResize="0"/>
          <p:nvPr/>
        </p:nvPicPr>
        <p:blipFill rotWithShape="1">
          <a:blip r:embed="rId3">
            <a:alphaModFix/>
          </a:blip>
          <a:srcRect b="81208" l="-1482" r="-1493" t="-2183"/>
          <a:stretch/>
        </p:blipFill>
        <p:spPr>
          <a:xfrm>
            <a:off x="641125" y="3778475"/>
            <a:ext cx="7305252" cy="91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2ab08afdbe_0_71"/>
          <p:cNvSpPr txBox="1"/>
          <p:nvPr/>
        </p:nvSpPr>
        <p:spPr>
          <a:xfrm>
            <a:off x="8062775" y="6457800"/>
            <a:ext cx="40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latin typeface="Avenir"/>
                <a:ea typeface="Avenir"/>
                <a:cs typeface="Avenir"/>
                <a:sym typeface="Avenir"/>
              </a:rPr>
              <a:t>Diseño de presentación: </a:t>
            </a:r>
            <a:r>
              <a:rPr lang="es-MX">
                <a:latin typeface="Avenir"/>
                <a:ea typeface="Avenir"/>
                <a:cs typeface="Avenir"/>
                <a:sym typeface="Avenir"/>
              </a:rPr>
              <a:t>Ana K. Daessle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 rot="5400000">
            <a:off x="-2355900" y="2355900"/>
            <a:ext cx="6873600" cy="216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11894" l="0" r="0" t="0"/>
          <a:stretch/>
        </p:blipFill>
        <p:spPr>
          <a:xfrm>
            <a:off x="6678425" y="5333636"/>
            <a:ext cx="5151124" cy="12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973" y="2715"/>
            <a:ext cx="5151126" cy="6868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42cfd0664_1_1"/>
          <p:cNvSpPr/>
          <p:nvPr/>
        </p:nvSpPr>
        <p:spPr>
          <a:xfrm rot="5400000">
            <a:off x="-2355900" y="2355900"/>
            <a:ext cx="6873600" cy="216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542cfd0664_1_1"/>
          <p:cNvSpPr txBox="1"/>
          <p:nvPr/>
        </p:nvSpPr>
        <p:spPr>
          <a:xfrm>
            <a:off x="2289525" y="274875"/>
            <a:ext cx="3760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Avenir"/>
                <a:ea typeface="Avenir"/>
                <a:cs typeface="Avenir"/>
                <a:sym typeface="Avenir"/>
              </a:rPr>
              <a:t>Neologismo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Sauzal + Miel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Avenir"/>
                <a:ea typeface="Avenir"/>
                <a:cs typeface="Avenir"/>
                <a:sym typeface="Avenir"/>
              </a:rPr>
              <a:t>Naming: </a:t>
            </a: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Siena y Enzo Parlange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8" name="Google Shape;98;g2542cfd0664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8225" y="274875"/>
            <a:ext cx="3657619" cy="48768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542cfd0664_1_1"/>
          <p:cNvSpPr txBox="1"/>
          <p:nvPr/>
        </p:nvSpPr>
        <p:spPr>
          <a:xfrm>
            <a:off x="2329175" y="1550413"/>
            <a:ext cx="3760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Avenir"/>
                <a:ea typeface="Avenir"/>
                <a:cs typeface="Avenir"/>
                <a:sym typeface="Avenir"/>
              </a:rPr>
              <a:t>Producción inicial:</a:t>
            </a: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 21 botellas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11 Kg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Avenir"/>
                <a:ea typeface="Avenir"/>
                <a:cs typeface="Avenir"/>
                <a:sym typeface="Avenir"/>
              </a:rPr>
              <a:t>Cosecha 2022-</a:t>
            </a: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 140 Kg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6 colmenas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Inversión 7,150.00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Ganancia 18,550.00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g2542cfd0664_1_1"/>
          <p:cNvSpPr txBox="1"/>
          <p:nvPr/>
        </p:nvSpPr>
        <p:spPr>
          <a:xfrm>
            <a:off x="8225338" y="5504900"/>
            <a:ext cx="376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Avenir"/>
                <a:ea typeface="Avenir"/>
                <a:cs typeface="Avenir"/>
                <a:sym typeface="Avenir"/>
              </a:rPr>
              <a:t>Lettering</a:t>
            </a: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: Gyovanna León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Avenir"/>
                <a:ea typeface="Avenir"/>
                <a:cs typeface="Avenir"/>
                <a:sym typeface="Avenir"/>
              </a:rPr>
              <a:t>Etiqueta:</a:t>
            </a: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 Sialia Mellink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1" name="Google Shape;101;g2542cfd0664_1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075" y="938675"/>
            <a:ext cx="2709750" cy="56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538fe6259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625" y="1358375"/>
            <a:ext cx="9169732" cy="44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538fe6259d_0_5"/>
          <p:cNvSpPr txBox="1"/>
          <p:nvPr/>
        </p:nvSpPr>
        <p:spPr>
          <a:xfrm>
            <a:off x="1897938" y="445650"/>
            <a:ext cx="5304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/>
              <a:t>Figura 1</a:t>
            </a:r>
            <a:endParaRPr b="1" sz="1100"/>
          </a:p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Objetivos de Desarrollo Sostenible establecidos</a:t>
            </a: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por la Asamblea General de la ONU</a:t>
            </a: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durante su Agenda 2030</a:t>
            </a: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i="1" lang="es-MX" sz="1200">
                <a:latin typeface="Avenir"/>
                <a:ea typeface="Avenir"/>
                <a:cs typeface="Avenir"/>
                <a:sym typeface="Avenir"/>
              </a:rPr>
              <a:t>para el desarrollo sostenible </a:t>
            </a:r>
            <a:endParaRPr i="1"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g2538fe6259d_0_5"/>
          <p:cNvSpPr txBox="1"/>
          <p:nvPr/>
        </p:nvSpPr>
        <p:spPr>
          <a:xfrm>
            <a:off x="8670963" y="5745750"/>
            <a:ext cx="24114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100">
                <a:latin typeface="Avenir"/>
                <a:ea typeface="Avenir"/>
                <a:cs typeface="Avenir"/>
                <a:sym typeface="Avenir"/>
              </a:rPr>
              <a:t>Nota</a:t>
            </a:r>
            <a:r>
              <a:rPr lang="es-MX" sz="1100">
                <a:latin typeface="Avenir"/>
                <a:ea typeface="Avenir"/>
                <a:cs typeface="Avenir"/>
                <a:sym typeface="Avenir"/>
              </a:rPr>
              <a:t>: Recuperada de </a:t>
            </a:r>
            <a:r>
              <a:rPr i="1" lang="es-MX" sz="1100">
                <a:latin typeface="Avenir"/>
                <a:ea typeface="Avenir"/>
                <a:cs typeface="Avenir"/>
                <a:sym typeface="Avenir"/>
              </a:rPr>
              <a:t>ONU, 2015.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9" name="Google Shape;109;g2538fe6259d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810474" y="3343414"/>
            <a:ext cx="4398648" cy="5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ab08afdbe_0_0"/>
          <p:cNvSpPr/>
          <p:nvPr/>
        </p:nvSpPr>
        <p:spPr>
          <a:xfrm rot="5400000">
            <a:off x="-2355900" y="2355900"/>
            <a:ext cx="6873600" cy="2161800"/>
          </a:xfrm>
          <a:prstGeom prst="rect">
            <a:avLst/>
          </a:prstGeom>
          <a:solidFill>
            <a:srgbClr val="DC3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g22ab08afdb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875" y="3836713"/>
            <a:ext cx="5875052" cy="28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2ab08afdb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425" y="-7800"/>
            <a:ext cx="4665500" cy="68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42cfd0664_1_16"/>
          <p:cNvSpPr/>
          <p:nvPr/>
        </p:nvSpPr>
        <p:spPr>
          <a:xfrm rot="5400000">
            <a:off x="-2355900" y="2355900"/>
            <a:ext cx="6873600" cy="2161800"/>
          </a:xfrm>
          <a:prstGeom prst="rect">
            <a:avLst/>
          </a:prstGeom>
          <a:solidFill>
            <a:srgbClr val="DC3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2542cfd0664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800" y="3772538"/>
            <a:ext cx="10030198" cy="30854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542cfd0664_1_16"/>
          <p:cNvSpPr txBox="1"/>
          <p:nvPr/>
        </p:nvSpPr>
        <p:spPr>
          <a:xfrm>
            <a:off x="8431500" y="3213450"/>
            <a:ext cx="376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latin typeface="Avenir"/>
                <a:ea typeface="Avenir"/>
                <a:cs typeface="Avenir"/>
                <a:sym typeface="Avenir"/>
              </a:rPr>
              <a:t>Rediseño de logo: </a:t>
            </a:r>
            <a:r>
              <a:rPr lang="es-MX" sz="1600">
                <a:latin typeface="Avenir"/>
                <a:ea typeface="Avenir"/>
                <a:cs typeface="Avenir"/>
                <a:sym typeface="Avenir"/>
              </a:rPr>
              <a:t>Daniela Baez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4" name="Google Shape;124;g2542cfd0664_1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1800" y="0"/>
            <a:ext cx="2565936" cy="378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29700" l="0" r="0" t="27755"/>
          <a:stretch/>
        </p:blipFill>
        <p:spPr>
          <a:xfrm>
            <a:off x="270938" y="2187425"/>
            <a:ext cx="11650123" cy="27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538fe6259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38fe6259d_0_36"/>
          <p:cNvSpPr txBox="1"/>
          <p:nvPr/>
        </p:nvSpPr>
        <p:spPr>
          <a:xfrm>
            <a:off x="752650" y="5980175"/>
            <a:ext cx="41568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/>
              <a:t>Figura 2</a:t>
            </a:r>
            <a:endParaRPr b="1" sz="1100"/>
          </a:p>
          <a:p>
            <a:pPr indent="0" lvl="0" marL="0" marR="304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MX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Esquema de la estructura de los problemas complejos</a:t>
            </a:r>
            <a:endParaRPr i="1"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538fe6259d_0_36"/>
          <p:cNvSpPr txBox="1"/>
          <p:nvPr/>
        </p:nvSpPr>
        <p:spPr>
          <a:xfrm>
            <a:off x="5251913" y="6128375"/>
            <a:ext cx="65427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Nota</a:t>
            </a:r>
            <a:r>
              <a:rPr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Adaptado de “</a:t>
            </a:r>
            <a:r>
              <a:rPr i="1"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emerging transition Design process</a:t>
            </a:r>
            <a:r>
              <a:rPr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” (p. 13), por Irwin, 2018, </a:t>
            </a:r>
            <a:r>
              <a:rPr i="1"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Catalyst</a:t>
            </a:r>
            <a:r>
              <a:rPr lang="es-MX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1" name="Google Shape;141;g2538fe6259d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00" y="644725"/>
            <a:ext cx="6101263" cy="50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538fe6259d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67449" y="2692589"/>
            <a:ext cx="4398648" cy="5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2023-06-19T20:31:50Z</dcterms:created>
  <dc:creator>Sialia Mellink</dc:creator>
</cp:coreProperties>
</file>